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4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6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7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8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5"/>
    <p:sldMasterId id="2147483653" r:id="rId6"/>
    <p:sldMasterId id="2147483676" r:id="rId7"/>
    <p:sldMasterId id="2147483678" r:id="rId8"/>
    <p:sldMasterId id="2147483690" r:id="rId9"/>
    <p:sldMasterId id="2147483702" r:id="rId10"/>
    <p:sldMasterId id="2147483759" r:id="rId11"/>
    <p:sldMasterId id="2147483827" r:id="rId12"/>
    <p:sldMasterId id="2147483906" r:id="rId13"/>
  </p:sldMasterIdLst>
  <p:notesMasterIdLst>
    <p:notesMasterId r:id="rId24"/>
  </p:notesMasterIdLst>
  <p:handoutMasterIdLst>
    <p:handoutMasterId r:id="rId25"/>
  </p:handoutMasterIdLst>
  <p:sldIdLst>
    <p:sldId id="263" r:id="rId14"/>
    <p:sldId id="529" r:id="rId15"/>
    <p:sldId id="532" r:id="rId16"/>
    <p:sldId id="535" r:id="rId17"/>
    <p:sldId id="540" r:id="rId18"/>
    <p:sldId id="533" r:id="rId19"/>
    <p:sldId id="542" r:id="rId20"/>
    <p:sldId id="543" r:id="rId21"/>
    <p:sldId id="544" r:id="rId22"/>
    <p:sldId id="511" r:id="rId23"/>
  </p:sldIdLst>
  <p:sldSz cx="9144000" cy="6858000" type="screen4x3"/>
  <p:notesSz cx="6889750" cy="100187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8383"/>
    <a:srgbClr val="CC3300"/>
    <a:srgbClr val="A50021"/>
    <a:srgbClr val="CC0000"/>
    <a:srgbClr val="BB2D3F"/>
    <a:srgbClr val="5F5F5F"/>
    <a:srgbClr val="4D4D4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86162" autoAdjust="0"/>
  </p:normalViewPr>
  <p:slideViewPr>
    <p:cSldViewPr>
      <p:cViewPr>
        <p:scale>
          <a:sx n="56" d="100"/>
          <a:sy n="56" d="100"/>
        </p:scale>
        <p:origin x="1576" y="-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2768" y="44"/>
      </p:cViewPr>
      <p:guideLst>
        <p:guide orient="horz" pos="3156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Master" Target="slideMasters/slideMaster9.xml"/><Relationship Id="rId18" Type="http://schemas.openxmlformats.org/officeDocument/2006/relationships/slide" Target="slides/slide5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4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6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959BFB7-670C-BD0A-BC08-8F4337C55F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2" tIns="46861" rIns="93722" bIns="46861" numCol="1" anchor="t" anchorCtr="0" compatLnSpc="1">
            <a:prstTxWarp prst="textNoShape">
              <a:avLst/>
            </a:prstTxWarp>
          </a:bodyPr>
          <a:lstStyle>
            <a:lvl1pPr defTabSz="937298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0695548-C188-55BB-A9EB-C7D5EB56C03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075" y="0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2" tIns="46861" rIns="93722" bIns="46861" numCol="1" anchor="t" anchorCtr="0" compatLnSpc="1">
            <a:prstTxWarp prst="textNoShape">
              <a:avLst/>
            </a:prstTxWarp>
          </a:bodyPr>
          <a:lstStyle>
            <a:lvl1pPr algn="r" defTabSz="937298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51C8CDAC-A22D-3B8A-E420-6FC95489C4A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2" tIns="46861" rIns="93722" bIns="46861" numCol="1" anchor="b" anchorCtr="0" compatLnSpc="1">
            <a:prstTxWarp prst="textNoShape">
              <a:avLst/>
            </a:prstTxWarp>
          </a:bodyPr>
          <a:lstStyle>
            <a:lvl1pPr defTabSz="937298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807E76F-B374-1EB2-550B-7743458B9E7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075" y="9515475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2" tIns="46861" rIns="93722" bIns="46861" numCol="1" anchor="b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200" u="none"/>
            </a:lvl1pPr>
          </a:lstStyle>
          <a:p>
            <a:pPr>
              <a:defRPr/>
            </a:pPr>
            <a:fld id="{CB40C765-09F0-4825-87E3-3C6B46A7F59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F1EDBAC-D42F-CCDB-4920-85BF865CFD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2" tIns="46861" rIns="93722" bIns="46861" numCol="1" anchor="t" anchorCtr="0" compatLnSpc="1">
            <a:prstTxWarp prst="textNoShape">
              <a:avLst/>
            </a:prstTxWarp>
          </a:bodyPr>
          <a:lstStyle>
            <a:lvl1pPr defTabSz="937298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F5192F0-EBE6-BC4B-9EA5-FE4E38F256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2" tIns="46861" rIns="93722" bIns="46861" numCol="1" anchor="t" anchorCtr="0" compatLnSpc="1">
            <a:prstTxWarp prst="textNoShape">
              <a:avLst/>
            </a:prstTxWarp>
          </a:bodyPr>
          <a:lstStyle>
            <a:lvl1pPr algn="r" defTabSz="937298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F67D65B-C0ED-240F-03F5-87276508122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11738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715DF699-DE9C-1B08-34D9-15251C01901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0563" y="4759325"/>
            <a:ext cx="5508625" cy="450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2" tIns="46861" rIns="93722" bIns="46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4750761A-25A2-0BAE-962A-3A3AA684D84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5475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2" tIns="46861" rIns="93722" bIns="46861" numCol="1" anchor="b" anchorCtr="0" compatLnSpc="1">
            <a:prstTxWarp prst="textNoShape">
              <a:avLst/>
            </a:prstTxWarp>
          </a:bodyPr>
          <a:lstStyle>
            <a:lvl1pPr defTabSz="937298" eaLnBrk="1" hangingPunct="1"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C3E8EAF2-6F4E-AE4A-2A0D-DCB09DE920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5475"/>
            <a:ext cx="298608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2" tIns="46861" rIns="93722" bIns="46861" numCol="1" anchor="b" anchorCtr="0" compatLnSpc="1">
            <a:prstTxWarp prst="textNoShape">
              <a:avLst/>
            </a:prstTxWarp>
          </a:bodyPr>
          <a:lstStyle>
            <a:lvl1pPr algn="r" defTabSz="936625" eaLnBrk="1" hangingPunct="1">
              <a:defRPr sz="1200" u="none"/>
            </a:lvl1pPr>
          </a:lstStyle>
          <a:p>
            <a:pPr>
              <a:defRPr/>
            </a:pPr>
            <a:fld id="{E2E0D642-66FD-4D3C-83B8-35B01A1243B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14801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45938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95512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68539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383528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70815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243682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945358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8495682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4807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4040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0685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716377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0884146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7126035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sz="quarter" idx="10"/>
          </p:nvPr>
        </p:nvSpPr>
        <p:spPr>
          <a:xfrm>
            <a:off x="3563888" y="548680"/>
            <a:ext cx="5185023" cy="4536504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36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1"/>
          </p:nvPr>
        </p:nvSpPr>
        <p:spPr>
          <a:xfrm>
            <a:off x="3563938" y="5379814"/>
            <a:ext cx="5256212" cy="42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2"/>
          </p:nvPr>
        </p:nvSpPr>
        <p:spPr>
          <a:xfrm>
            <a:off x="3563938" y="5877942"/>
            <a:ext cx="5329237" cy="7914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626777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651350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799733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0570425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7483080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078533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36376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010554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31747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5677974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895250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1575914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6997228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030797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8557415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3086155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78303164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07099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2539560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5066507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5706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43560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851715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27072869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6391570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017155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1442381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6283627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98901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0180994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1740928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42741891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16529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7054541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339723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95158369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0775999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016274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85080936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125556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86690141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25288209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3300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95391106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58263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4065503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6569262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38584533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0004347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0013671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736937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038789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1379934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54988524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7833038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321812550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07899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5725652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496586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81326146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58372657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252765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70005747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1018241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575951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95255826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30388607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12286008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860534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35299346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9922733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3851515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863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8982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4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4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4.jpe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image" Target="../media/image4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image" Target="../media/image4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9" descr="BANDA ROSSA OPT BOLOGNA RAST">
            <a:extLst>
              <a:ext uri="{FF2B5EF4-FFF2-40B4-BE49-F238E27FC236}">
                <a16:creationId xmlns:a16="http://schemas.microsoft.com/office/drawing/2014/main" id="{C7B22BFF-04EB-43AF-67BC-1DD4F6F0D8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23">
            <a:extLst>
              <a:ext uri="{FF2B5EF4-FFF2-40B4-BE49-F238E27FC236}">
                <a16:creationId xmlns:a16="http://schemas.microsoft.com/office/drawing/2014/main" id="{FA8C81CA-FA54-9763-78EF-019765AA132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424613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24">
            <a:extLst>
              <a:ext uri="{FF2B5EF4-FFF2-40B4-BE49-F238E27FC236}">
                <a16:creationId xmlns:a16="http://schemas.microsoft.com/office/drawing/2014/main" id="{F79D5912-C6C4-F28F-B8FF-28571EB5706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092825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9" name="Picture 25" descr="Alma-Mater TAGLIATO">
            <a:extLst>
              <a:ext uri="{FF2B5EF4-FFF2-40B4-BE49-F238E27FC236}">
                <a16:creationId xmlns:a16="http://schemas.microsoft.com/office/drawing/2014/main" id="{1861E905-43EA-8A48-CE4D-A4C7121DEC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963"/>
            <a:ext cx="1292225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26">
            <a:extLst>
              <a:ext uri="{FF2B5EF4-FFF2-40B4-BE49-F238E27FC236}">
                <a16:creationId xmlns:a16="http://schemas.microsoft.com/office/drawing/2014/main" id="{873CD17D-82D3-E404-DFF8-42CB4F26943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92075" y="0"/>
            <a:ext cx="0" cy="1871663"/>
          </a:xfrm>
          <a:prstGeom prst="line">
            <a:avLst/>
          </a:prstGeom>
          <a:noFill/>
          <a:ln w="1905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27">
            <a:extLst>
              <a:ext uri="{FF2B5EF4-FFF2-40B4-BE49-F238E27FC236}">
                <a16:creationId xmlns:a16="http://schemas.microsoft.com/office/drawing/2014/main" id="{BEAE4D0C-D749-DB12-F29D-A1B0611B85E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1870075"/>
            <a:ext cx="8305800" cy="0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6" descr="BANDA ROSSA 2 OPT BOLOGNA RAST">
            <a:extLst>
              <a:ext uri="{FF2B5EF4-FFF2-40B4-BE49-F238E27FC236}">
                <a16:creationId xmlns:a16="http://schemas.microsoft.com/office/drawing/2014/main" id="{DA2E3789-1850-82F4-8F2A-B467D8D3E3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5" descr="Alma-Mater TAGLIATO">
            <a:extLst>
              <a:ext uri="{FF2B5EF4-FFF2-40B4-BE49-F238E27FC236}">
                <a16:creationId xmlns:a16="http://schemas.microsoft.com/office/drawing/2014/main" id="{90493A26-45F1-2F45-7CAA-B6A79DED74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3188"/>
            <a:ext cx="84613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Line 26">
            <a:extLst>
              <a:ext uri="{FF2B5EF4-FFF2-40B4-BE49-F238E27FC236}">
                <a16:creationId xmlns:a16="http://schemas.microsoft.com/office/drawing/2014/main" id="{2EE4CD15-2AD9-426F-8BAD-5C1FD4B6DBE4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82550" y="0"/>
            <a:ext cx="1588" cy="1184275"/>
          </a:xfrm>
          <a:prstGeom prst="line">
            <a:avLst/>
          </a:prstGeom>
          <a:noFill/>
          <a:ln w="1714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Line 27">
            <a:extLst>
              <a:ext uri="{FF2B5EF4-FFF2-40B4-BE49-F238E27FC236}">
                <a16:creationId xmlns:a16="http://schemas.microsoft.com/office/drawing/2014/main" id="{A3A5CDFF-033B-EDE0-5B5F-2943A255EFF5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0" y="1182688"/>
            <a:ext cx="8266113" cy="1587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34">
            <a:extLst>
              <a:ext uri="{FF2B5EF4-FFF2-40B4-BE49-F238E27FC236}">
                <a16:creationId xmlns:a16="http://schemas.microsoft.com/office/drawing/2014/main" id="{F6612481-812B-3D61-9356-B15A220D0F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424613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35">
            <a:extLst>
              <a:ext uri="{FF2B5EF4-FFF2-40B4-BE49-F238E27FC236}">
                <a16:creationId xmlns:a16="http://schemas.microsoft.com/office/drawing/2014/main" id="{D7B674E3-A60F-7ECF-3509-2065366A72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092825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EE1DFDF3-D8CD-5CCF-93C1-F629D64276C9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D2B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pic>
        <p:nvPicPr>
          <p:cNvPr id="3075" name="Immagine 9">
            <a:extLst>
              <a:ext uri="{FF2B5EF4-FFF2-40B4-BE49-F238E27FC236}">
                <a16:creationId xmlns:a16="http://schemas.microsoft.com/office/drawing/2014/main" id="{58EB6B18-EED7-08F9-EE89-3D2B3B113F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557338"/>
            <a:ext cx="2808288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FC6F1E01-FC6D-8829-E3D6-72C91BAF6700}"/>
              </a:ext>
            </a:extLst>
          </p:cNvPr>
          <p:cNvCxnSpPr/>
          <p:nvPr userDrawn="1"/>
        </p:nvCxnSpPr>
        <p:spPr>
          <a:xfrm>
            <a:off x="3276600" y="188913"/>
            <a:ext cx="0" cy="64087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6" descr="BANDA ROSSA 2 OPT BOLOGNA RAST">
            <a:extLst>
              <a:ext uri="{FF2B5EF4-FFF2-40B4-BE49-F238E27FC236}">
                <a16:creationId xmlns:a16="http://schemas.microsoft.com/office/drawing/2014/main" id="{1D8EFE1A-9F94-25C3-40AD-42ED8892B2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25" descr="Alma-Mater TAGLIATO">
            <a:extLst>
              <a:ext uri="{FF2B5EF4-FFF2-40B4-BE49-F238E27FC236}">
                <a16:creationId xmlns:a16="http://schemas.microsoft.com/office/drawing/2014/main" id="{020CD4FE-7654-E18A-2227-1C4730E8F8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3188"/>
            <a:ext cx="84613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Line 26">
            <a:extLst>
              <a:ext uri="{FF2B5EF4-FFF2-40B4-BE49-F238E27FC236}">
                <a16:creationId xmlns:a16="http://schemas.microsoft.com/office/drawing/2014/main" id="{42A0CEFF-CD83-2FD1-C3AA-FABDCAF1F297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82550" y="0"/>
            <a:ext cx="1588" cy="1184275"/>
          </a:xfrm>
          <a:prstGeom prst="line">
            <a:avLst/>
          </a:prstGeom>
          <a:noFill/>
          <a:ln w="1714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27">
            <a:extLst>
              <a:ext uri="{FF2B5EF4-FFF2-40B4-BE49-F238E27FC236}">
                <a16:creationId xmlns:a16="http://schemas.microsoft.com/office/drawing/2014/main" id="{F8B104FC-4BB9-7947-9996-C62EE229081B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0" y="1182688"/>
            <a:ext cx="8266113" cy="1587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34">
            <a:extLst>
              <a:ext uri="{FF2B5EF4-FFF2-40B4-BE49-F238E27FC236}">
                <a16:creationId xmlns:a16="http://schemas.microsoft.com/office/drawing/2014/main" id="{405F514B-3022-A468-2192-6B4C3E61272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424613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35">
            <a:extLst>
              <a:ext uri="{FF2B5EF4-FFF2-40B4-BE49-F238E27FC236}">
                <a16:creationId xmlns:a16="http://schemas.microsoft.com/office/drawing/2014/main" id="{A1A69C2D-10DE-8BA5-8F65-711762570C1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092825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6" descr="BANDA ROSSA 2 OPT BOLOGNA RAST">
            <a:extLst>
              <a:ext uri="{FF2B5EF4-FFF2-40B4-BE49-F238E27FC236}">
                <a16:creationId xmlns:a16="http://schemas.microsoft.com/office/drawing/2014/main" id="{7717110D-9AAE-5034-E354-75279AF3B4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25" descr="Alma-Mater TAGLIATO">
            <a:extLst>
              <a:ext uri="{FF2B5EF4-FFF2-40B4-BE49-F238E27FC236}">
                <a16:creationId xmlns:a16="http://schemas.microsoft.com/office/drawing/2014/main" id="{43B3030F-1DA4-41AF-F9C9-D0AA87BA8E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3188"/>
            <a:ext cx="84613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Line 26">
            <a:extLst>
              <a:ext uri="{FF2B5EF4-FFF2-40B4-BE49-F238E27FC236}">
                <a16:creationId xmlns:a16="http://schemas.microsoft.com/office/drawing/2014/main" id="{71D87A24-091E-B171-785D-3A369ECA5135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82550" y="0"/>
            <a:ext cx="1588" cy="1184275"/>
          </a:xfrm>
          <a:prstGeom prst="line">
            <a:avLst/>
          </a:prstGeom>
          <a:noFill/>
          <a:ln w="1714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27">
            <a:extLst>
              <a:ext uri="{FF2B5EF4-FFF2-40B4-BE49-F238E27FC236}">
                <a16:creationId xmlns:a16="http://schemas.microsoft.com/office/drawing/2014/main" id="{BE688803-7B95-218D-321A-25F6627BBB1F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0" y="1182688"/>
            <a:ext cx="8266113" cy="1587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Line 34">
            <a:extLst>
              <a:ext uri="{FF2B5EF4-FFF2-40B4-BE49-F238E27FC236}">
                <a16:creationId xmlns:a16="http://schemas.microsoft.com/office/drawing/2014/main" id="{E077905C-23C4-5793-5518-B4544BFA58A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424613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35">
            <a:extLst>
              <a:ext uri="{FF2B5EF4-FFF2-40B4-BE49-F238E27FC236}">
                <a16:creationId xmlns:a16="http://schemas.microsoft.com/office/drawing/2014/main" id="{B4538109-A9C5-ACCF-4D22-FB89B1AB8E7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092825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6" descr="BANDA ROSSA 2 OPT BOLOGNA RAST">
            <a:extLst>
              <a:ext uri="{FF2B5EF4-FFF2-40B4-BE49-F238E27FC236}">
                <a16:creationId xmlns:a16="http://schemas.microsoft.com/office/drawing/2014/main" id="{3FED8704-AA50-A350-4DC0-8F34BCC258F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5" descr="Alma-Mater TAGLIATO">
            <a:extLst>
              <a:ext uri="{FF2B5EF4-FFF2-40B4-BE49-F238E27FC236}">
                <a16:creationId xmlns:a16="http://schemas.microsoft.com/office/drawing/2014/main" id="{A13565F8-7F85-CD6C-CA9A-069FBF8DBB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3188"/>
            <a:ext cx="84613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Line 26">
            <a:extLst>
              <a:ext uri="{FF2B5EF4-FFF2-40B4-BE49-F238E27FC236}">
                <a16:creationId xmlns:a16="http://schemas.microsoft.com/office/drawing/2014/main" id="{3FE62D6B-FE10-402E-FC4B-11B7B8877B6F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82550" y="0"/>
            <a:ext cx="1588" cy="1184275"/>
          </a:xfrm>
          <a:prstGeom prst="line">
            <a:avLst/>
          </a:prstGeom>
          <a:noFill/>
          <a:ln w="1714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Line 27">
            <a:extLst>
              <a:ext uri="{FF2B5EF4-FFF2-40B4-BE49-F238E27FC236}">
                <a16:creationId xmlns:a16="http://schemas.microsoft.com/office/drawing/2014/main" id="{E05FE2B4-23FC-FFD4-5C45-264CC18ECB79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0" y="1182688"/>
            <a:ext cx="8266113" cy="1587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Line 34">
            <a:extLst>
              <a:ext uri="{FF2B5EF4-FFF2-40B4-BE49-F238E27FC236}">
                <a16:creationId xmlns:a16="http://schemas.microsoft.com/office/drawing/2014/main" id="{CDC55D18-4B9C-9B35-928E-F26ECB127F9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424613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Line 35">
            <a:extLst>
              <a:ext uri="{FF2B5EF4-FFF2-40B4-BE49-F238E27FC236}">
                <a16:creationId xmlns:a16="http://schemas.microsoft.com/office/drawing/2014/main" id="{7407FC7F-D04D-2E4C-2882-A5B84CD693A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092825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6" descr="BANDA ROSSA 2 OPT BOLOGNA RAST">
            <a:extLst>
              <a:ext uri="{FF2B5EF4-FFF2-40B4-BE49-F238E27FC236}">
                <a16:creationId xmlns:a16="http://schemas.microsoft.com/office/drawing/2014/main" id="{3C76D2D4-B756-B5A6-9040-0D5CCD1100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25" descr="Alma-Mater TAGLIATO">
            <a:extLst>
              <a:ext uri="{FF2B5EF4-FFF2-40B4-BE49-F238E27FC236}">
                <a16:creationId xmlns:a16="http://schemas.microsoft.com/office/drawing/2014/main" id="{B7E2023B-40D0-56F3-AB57-57A57E164F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3188"/>
            <a:ext cx="84613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Line 26">
            <a:extLst>
              <a:ext uri="{FF2B5EF4-FFF2-40B4-BE49-F238E27FC236}">
                <a16:creationId xmlns:a16="http://schemas.microsoft.com/office/drawing/2014/main" id="{FBE08D46-FE8F-B0EF-E530-601F598B678C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82550" y="0"/>
            <a:ext cx="1588" cy="1184275"/>
          </a:xfrm>
          <a:prstGeom prst="line">
            <a:avLst/>
          </a:prstGeom>
          <a:noFill/>
          <a:ln w="1714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Line 27">
            <a:extLst>
              <a:ext uri="{FF2B5EF4-FFF2-40B4-BE49-F238E27FC236}">
                <a16:creationId xmlns:a16="http://schemas.microsoft.com/office/drawing/2014/main" id="{94A54EE7-0590-8EAD-ED7C-8595C5041B57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0" y="1182688"/>
            <a:ext cx="8266113" cy="1587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34">
            <a:extLst>
              <a:ext uri="{FF2B5EF4-FFF2-40B4-BE49-F238E27FC236}">
                <a16:creationId xmlns:a16="http://schemas.microsoft.com/office/drawing/2014/main" id="{5299534D-C5C2-5BCC-AE89-E15F7601E00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424613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Line 35">
            <a:extLst>
              <a:ext uri="{FF2B5EF4-FFF2-40B4-BE49-F238E27FC236}">
                <a16:creationId xmlns:a16="http://schemas.microsoft.com/office/drawing/2014/main" id="{E2D564D5-D700-ED2F-76D0-3BF2FB55246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092825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6" descr="BANDA ROSSA 2 OPT BOLOGNA RAST">
            <a:extLst>
              <a:ext uri="{FF2B5EF4-FFF2-40B4-BE49-F238E27FC236}">
                <a16:creationId xmlns:a16="http://schemas.microsoft.com/office/drawing/2014/main" id="{578DC019-F38A-2EED-128D-FAB6B05516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25" descr="Alma-Mater TAGLIATO">
            <a:extLst>
              <a:ext uri="{FF2B5EF4-FFF2-40B4-BE49-F238E27FC236}">
                <a16:creationId xmlns:a16="http://schemas.microsoft.com/office/drawing/2014/main" id="{23D778AB-3977-ACFD-C7CB-A2A1DD45F6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3188"/>
            <a:ext cx="84613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Line 26">
            <a:extLst>
              <a:ext uri="{FF2B5EF4-FFF2-40B4-BE49-F238E27FC236}">
                <a16:creationId xmlns:a16="http://schemas.microsoft.com/office/drawing/2014/main" id="{D4A3DC9F-FDA4-2275-74E9-469D2F9858A8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82550" y="0"/>
            <a:ext cx="1588" cy="1184275"/>
          </a:xfrm>
          <a:prstGeom prst="line">
            <a:avLst/>
          </a:prstGeom>
          <a:noFill/>
          <a:ln w="1714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27">
            <a:extLst>
              <a:ext uri="{FF2B5EF4-FFF2-40B4-BE49-F238E27FC236}">
                <a16:creationId xmlns:a16="http://schemas.microsoft.com/office/drawing/2014/main" id="{501F4FD0-2F2A-4B09-63D3-5DA7C4DB2AF4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0" y="1182688"/>
            <a:ext cx="8266113" cy="1587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34">
            <a:extLst>
              <a:ext uri="{FF2B5EF4-FFF2-40B4-BE49-F238E27FC236}">
                <a16:creationId xmlns:a16="http://schemas.microsoft.com/office/drawing/2014/main" id="{E45B12A0-B3D7-2487-E392-147CDB4E1B7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424613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35">
            <a:extLst>
              <a:ext uri="{FF2B5EF4-FFF2-40B4-BE49-F238E27FC236}">
                <a16:creationId xmlns:a16="http://schemas.microsoft.com/office/drawing/2014/main" id="{74407B5A-7C4E-57F0-9303-831A8F524BE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092825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6" descr="BANDA ROSSA 2 OPT BOLOGNA RAST">
            <a:extLst>
              <a:ext uri="{FF2B5EF4-FFF2-40B4-BE49-F238E27FC236}">
                <a16:creationId xmlns:a16="http://schemas.microsoft.com/office/drawing/2014/main" id="{FB8BB13A-5B25-ED65-3F8E-8CE2D9746A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4775"/>
            <a:ext cx="914400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25" descr="Alma-Mater TAGLIATO">
            <a:extLst>
              <a:ext uri="{FF2B5EF4-FFF2-40B4-BE49-F238E27FC236}">
                <a16:creationId xmlns:a16="http://schemas.microsoft.com/office/drawing/2014/main" id="{865BBE30-8AF0-8CA7-3A3D-8B066656720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03188"/>
            <a:ext cx="846137" cy="108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Line 26">
            <a:extLst>
              <a:ext uri="{FF2B5EF4-FFF2-40B4-BE49-F238E27FC236}">
                <a16:creationId xmlns:a16="http://schemas.microsoft.com/office/drawing/2014/main" id="{F14F4D62-411A-E41B-A3BE-75E994A9E49F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82550" y="0"/>
            <a:ext cx="1588" cy="1184275"/>
          </a:xfrm>
          <a:prstGeom prst="line">
            <a:avLst/>
          </a:prstGeom>
          <a:noFill/>
          <a:ln w="1714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27">
            <a:extLst>
              <a:ext uri="{FF2B5EF4-FFF2-40B4-BE49-F238E27FC236}">
                <a16:creationId xmlns:a16="http://schemas.microsoft.com/office/drawing/2014/main" id="{37D8A145-C69F-BFFB-181A-AFFE31BBFEEF}"/>
              </a:ext>
            </a:extLst>
          </p:cNvPr>
          <p:cNvSpPr>
            <a:spLocks noChangeAspect="1" noChangeShapeType="1"/>
          </p:cNvSpPr>
          <p:nvPr userDrawn="1"/>
        </p:nvSpPr>
        <p:spPr bwMode="auto">
          <a:xfrm>
            <a:off x="0" y="1182688"/>
            <a:ext cx="8266113" cy="1587"/>
          </a:xfrm>
          <a:prstGeom prst="line">
            <a:avLst/>
          </a:prstGeom>
          <a:noFill/>
          <a:ln w="1905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Line 34">
            <a:extLst>
              <a:ext uri="{FF2B5EF4-FFF2-40B4-BE49-F238E27FC236}">
                <a16:creationId xmlns:a16="http://schemas.microsoft.com/office/drawing/2014/main" id="{EA31D18E-A6AC-3A9D-3FCA-D81D725233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424613"/>
            <a:ext cx="0" cy="352425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Line 35">
            <a:extLst>
              <a:ext uri="{FF2B5EF4-FFF2-40B4-BE49-F238E27FC236}">
                <a16:creationId xmlns:a16="http://schemas.microsoft.com/office/drawing/2014/main" id="{B87FD9C9-4A24-A0A7-0DD1-343F9400783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8316913" y="6092825"/>
            <a:ext cx="0" cy="360363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testo 1">
            <a:extLst>
              <a:ext uri="{FF2B5EF4-FFF2-40B4-BE49-F238E27FC236}">
                <a16:creationId xmlns:a16="http://schemas.microsoft.com/office/drawing/2014/main" id="{F492E0F6-A866-1980-D850-40DAD0A17F8E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3348038" y="115888"/>
            <a:ext cx="5400675" cy="3024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it-IT" sz="2500" i="1">
                <a:latin typeface="Book Antiqua" panose="02040602050305030304" pitchFamily="18" charset="0"/>
              </a:rPr>
              <a:t>The Single Entry Point as an Instrument to Ensure the Participation of Civil Society in the Implementation of TSD Chapters in EU PTAs: Limits and Potentialities.</a:t>
            </a:r>
            <a:endParaRPr lang="en-US" altLang="it-IT" sz="3200" i="1">
              <a:latin typeface="Book Antiqua" panose="02040602050305030304" pitchFamily="18" charset="0"/>
            </a:endParaRPr>
          </a:p>
        </p:txBody>
      </p:sp>
      <p:sp>
        <p:nvSpPr>
          <p:cNvPr id="12291" name="CasellaDiTesto 3">
            <a:extLst>
              <a:ext uri="{FF2B5EF4-FFF2-40B4-BE49-F238E27FC236}">
                <a16:creationId xmlns:a16="http://schemas.microsoft.com/office/drawing/2014/main" id="{FB7FBABD-A86D-AF8A-C9D5-85FA72E61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5772150"/>
            <a:ext cx="4959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it-IT" altLang="it-IT" sz="2000" b="1" i="1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it-IT" altLang="it-IT" sz="2000" b="1" i="1" dirty="0">
                <a:solidFill>
                  <a:schemeClr val="bg1"/>
                </a:solidFill>
                <a:latin typeface="Book Antiqua"/>
              </a:rPr>
              <a:t>Dr. Andrea Mensi – 10 November 2023</a:t>
            </a:r>
          </a:p>
        </p:txBody>
      </p:sp>
      <p:pic>
        <p:nvPicPr>
          <p:cNvPr id="12292" name="Immagine 2">
            <a:extLst>
              <a:ext uri="{FF2B5EF4-FFF2-40B4-BE49-F238E27FC236}">
                <a16:creationId xmlns:a16="http://schemas.microsoft.com/office/drawing/2014/main" id="{33684307-AC11-B354-CB8C-392581206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2774950"/>
            <a:ext cx="4176713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olo 1">
            <a:extLst>
              <a:ext uri="{FF2B5EF4-FFF2-40B4-BE49-F238E27FC236}">
                <a16:creationId xmlns:a16="http://schemas.microsoft.com/office/drawing/2014/main" id="{67D9CFFE-FD47-7EE9-54EF-1057E803B68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203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 altLang="it-IT" sz="3000" b="1">
              <a:latin typeface="Georgia" panose="02040502050405020303" pitchFamily="18" charset="0"/>
            </a:endParaRPr>
          </a:p>
        </p:txBody>
      </p:sp>
      <p:sp>
        <p:nvSpPr>
          <p:cNvPr id="28675" name="Segnaposto contenuto 2">
            <a:extLst>
              <a:ext uri="{FF2B5EF4-FFF2-40B4-BE49-F238E27FC236}">
                <a16:creationId xmlns:a16="http://schemas.microsoft.com/office/drawing/2014/main" id="{C3461BD4-0CA9-C1CC-0460-21D591291E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4213" y="1350963"/>
            <a:ext cx="7291387" cy="48291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just">
              <a:buFontTx/>
              <a:buNone/>
            </a:pPr>
            <a:endParaRPr lang="it-IT" altLang="it-IT" sz="2000" b="1"/>
          </a:p>
          <a:p>
            <a:pPr marL="0" algn="just">
              <a:buFontTx/>
              <a:buNone/>
            </a:pPr>
            <a:endParaRPr lang="it-IT" altLang="it-IT" sz="2000" b="1"/>
          </a:p>
          <a:p>
            <a:pPr marL="0" algn="just">
              <a:buFontTx/>
              <a:buNone/>
            </a:pPr>
            <a:endParaRPr lang="it-IT" altLang="it-IT" sz="2000" b="1"/>
          </a:p>
          <a:p>
            <a:pPr marL="0" algn="ctr">
              <a:buFontTx/>
              <a:buNone/>
            </a:pPr>
            <a:r>
              <a:rPr lang="it-IT" altLang="it-I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Many thanks!</a:t>
            </a:r>
          </a:p>
          <a:p>
            <a:pPr marL="0" algn="ctr">
              <a:buFontTx/>
              <a:buNone/>
            </a:pPr>
            <a:endParaRPr lang="it-IT" altLang="it-I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>
              <a:buFontTx/>
              <a:buNone/>
            </a:pPr>
            <a:endParaRPr lang="it-IT" altLang="it-I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>
              <a:buFontTx/>
              <a:buNone/>
            </a:pPr>
            <a:endParaRPr lang="it-IT" altLang="it-I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>
              <a:buFontTx/>
              <a:buNone/>
            </a:pPr>
            <a:endParaRPr lang="it-IT" altLang="it-I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>
              <a:buFontTx/>
              <a:buNone/>
            </a:pPr>
            <a:endParaRPr lang="it-IT" altLang="it-I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ctr">
              <a:buFontTx/>
              <a:buNone/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Andrea Mensi</a:t>
            </a:r>
          </a:p>
          <a:p>
            <a:pPr marL="0" algn="ctr">
              <a:buFontTx/>
              <a:buNone/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Andrea.mensi2@unibo</a:t>
            </a:r>
            <a:r>
              <a:rPr lang="it-IT" altLang="it-IT" sz="2000"/>
              <a:t>.it</a:t>
            </a:r>
            <a:endParaRPr lang="en-US" altLang="it-IT" sz="2000"/>
          </a:p>
          <a:p>
            <a:pPr marL="0" algn="ctr">
              <a:buFontTx/>
              <a:buNone/>
            </a:pPr>
            <a:endParaRPr lang="en-US" altLang="it-IT" sz="2000"/>
          </a:p>
          <a:p>
            <a:pPr marL="0" algn="just">
              <a:buFontTx/>
              <a:buNone/>
            </a:pPr>
            <a:endParaRPr lang="en-US" altLang="it-IT" sz="180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>
            <a:extLst>
              <a:ext uri="{FF2B5EF4-FFF2-40B4-BE49-F238E27FC236}">
                <a16:creationId xmlns:a16="http://schemas.microsoft.com/office/drawing/2014/main" id="{7312CF8C-323E-957A-F27D-40D4DE34E5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203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sz="2800" b="1">
                <a:latin typeface="Georgia" panose="02040502050405020303" pitchFamily="18" charset="0"/>
              </a:rPr>
              <a:t>The Single Entry Point (SEP)</a:t>
            </a:r>
          </a:p>
        </p:txBody>
      </p:sp>
      <p:sp>
        <p:nvSpPr>
          <p:cNvPr id="14339" name="Segnaposto contenuto 2">
            <a:extLst>
              <a:ext uri="{FF2B5EF4-FFF2-40B4-BE49-F238E27FC236}">
                <a16:creationId xmlns:a16="http://schemas.microsoft.com/office/drawing/2014/main" id="{381C879A-D1C6-AB05-6CDF-2AA64275BC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700213"/>
            <a:ext cx="8002588" cy="4829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FontTx/>
              <a:buNone/>
              <a:defRPr/>
            </a:pPr>
            <a:endParaRPr lang="en-US" altLang="it-IT" sz="2000" b="1" dirty="0">
              <a:latin typeface="Georgia" panose="02040502050405020303" pitchFamily="18" charset="0"/>
            </a:endParaRPr>
          </a:p>
          <a:p>
            <a:pPr marL="0" algn="just">
              <a:defRPr/>
            </a:pP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algn="just">
              <a:defRPr/>
            </a:pPr>
            <a:r>
              <a:rPr lang="en-GB" sz="2000" b="1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2020</a:t>
            </a:r>
            <a:r>
              <a:rPr lang="en-GB" sz="2000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 </a:t>
            </a:r>
            <a:r>
              <a:rPr lang="en-GB" sz="2000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  <a:sym typeface="Wingdings" panose="05000000000000000000" pitchFamily="2" charset="2"/>
              </a:rPr>
              <a:t> creation of the </a:t>
            </a:r>
            <a:r>
              <a:rPr lang="en-GB" sz="2000" b="1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  <a:sym typeface="Wingdings" panose="05000000000000000000" pitchFamily="2" charset="2"/>
              </a:rPr>
              <a:t>Single</a:t>
            </a:r>
            <a:r>
              <a:rPr lang="en-GB" sz="2000" b="1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 Entry Point (SEP) as</a:t>
            </a:r>
            <a:r>
              <a:rPr lang="en-US" altLang="it-IT" sz="2000" dirty="0">
                <a:latin typeface="Times New Roman"/>
                <a:cs typeface="Times New Roman"/>
              </a:rPr>
              <a:t> </a:t>
            </a:r>
            <a:r>
              <a:rPr lang="en-US" altLang="it-IT" sz="2000" b="1" dirty="0">
                <a:latin typeface="Times New Roman"/>
                <a:cs typeface="Times New Roman"/>
              </a:rPr>
              <a:t>centralized contact point for EU-based stakeholders that aim to lodge a complaint on: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b="1" u="sng" dirty="0">
                <a:latin typeface="Georgia"/>
              </a:rPr>
              <a:t>violations of TSD commitments by EU trading partners</a:t>
            </a:r>
            <a:endParaRPr lang="en-US" altLang="it-IT" sz="1600" b="1" u="sng" dirty="0">
              <a:latin typeface="Georgia" panose="0204050205040502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GB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violations of generalized Scheme of Preferences (GSP) rules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GB" sz="1600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potential trade barriers in EU trading partners</a:t>
            </a:r>
          </a:p>
          <a:p>
            <a:pPr marL="0" indent="0" algn="just">
              <a:buNone/>
              <a:defRPr/>
            </a:pPr>
            <a:endParaRPr lang="en-GB" sz="1600" dirty="0">
              <a:latin typeface="Times New Roman"/>
              <a:cs typeface="Times New Roman"/>
            </a:endParaRP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GB" sz="1600" dirty="0">
              <a:latin typeface="Times New Roman"/>
              <a:cs typeface="Times New Roman"/>
            </a:endParaRPr>
          </a:p>
          <a:p>
            <a:pPr algn="just">
              <a:buFont typeface="Arial"/>
              <a:buChar char="•"/>
              <a:defRPr/>
            </a:pPr>
            <a:r>
              <a:rPr lang="en-GB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2022</a:t>
            </a:r>
            <a:r>
              <a:rPr lang="en-GB" sz="2000" dirty="0">
                <a:solidFill>
                  <a:srgbClr val="000000"/>
                </a:solidFill>
                <a:latin typeface="Times New Roman"/>
                <a:cs typeface="Times New Roman"/>
              </a:rPr>
              <a:t> </a:t>
            </a:r>
            <a:r>
              <a:rPr lang="en-GB" sz="2000" dirty="0">
                <a:solidFill>
                  <a:srgbClr val="000000"/>
                </a:solidFill>
                <a:latin typeface="Times New Roman"/>
                <a:ea typeface="Calibri" panose="020F0502020204030204" pitchFamily="34" charset="0"/>
                <a:cs typeface="Times New Roman"/>
                <a:sym typeface="Wingdings" panose="05000000000000000000" pitchFamily="2" charset="2"/>
              </a:rPr>
              <a:t>  </a:t>
            </a:r>
            <a:r>
              <a:rPr lang="en-US" altLang="it-IT" sz="2000" b="1" dirty="0">
                <a:solidFill>
                  <a:srgbClr val="000000"/>
                </a:solidFill>
                <a:latin typeface="Times New Roman"/>
                <a:cs typeface="Times New Roman"/>
              </a:rPr>
              <a:t>New operational guidelines to implement the SEP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olo 1">
            <a:extLst>
              <a:ext uri="{FF2B5EF4-FFF2-40B4-BE49-F238E27FC236}">
                <a16:creationId xmlns:a16="http://schemas.microsoft.com/office/drawing/2014/main" id="{8807153F-58F1-D607-A072-709E66DF43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203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sz="2800" b="1" dirty="0" err="1">
                <a:latin typeface="Georgia" panose="02040502050405020303" pitchFamily="18" charset="0"/>
              </a:rPr>
              <a:t>Complainants</a:t>
            </a:r>
            <a:endParaRPr lang="it-IT" altLang="it-IT" sz="2800" b="1" dirty="0">
              <a:latin typeface="Georgia" panose="02040502050405020303" pitchFamily="18" charset="0"/>
            </a:endParaRPr>
          </a:p>
        </p:txBody>
      </p:sp>
      <p:sp>
        <p:nvSpPr>
          <p:cNvPr id="14339" name="Segnaposto contenuto 2">
            <a:extLst>
              <a:ext uri="{FF2B5EF4-FFF2-40B4-BE49-F238E27FC236}">
                <a16:creationId xmlns:a16="http://schemas.microsoft.com/office/drawing/2014/main" id="{4DCC3E53-2592-F4B2-AAF2-EF489027B0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700213"/>
            <a:ext cx="8002588" cy="4829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  <a:defRPr/>
            </a:pPr>
            <a:endParaRPr lang="en-US" altLang="it-I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just">
              <a:defRPr/>
            </a:pPr>
            <a:r>
              <a:rPr lang="en-US" alt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Subjects that may submit complaints, also jointly: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dirty="0">
                <a:latin typeface="Georgia" panose="02040502050405020303" pitchFamily="18" charset="0"/>
              </a:rPr>
              <a:t>a) EU </a:t>
            </a:r>
            <a:r>
              <a:rPr lang="en-US" altLang="it-IT" sz="1600" b="1" dirty="0">
                <a:latin typeface="Georgia" panose="02040502050405020303" pitchFamily="18" charset="0"/>
              </a:rPr>
              <a:t>member States</a:t>
            </a:r>
            <a:r>
              <a:rPr lang="en-US" altLang="it-IT" sz="1600" dirty="0">
                <a:latin typeface="Georgia" panose="02040502050405020303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dirty="0">
                <a:latin typeface="Georgia" panose="02040502050405020303" pitchFamily="18" charset="0"/>
              </a:rPr>
              <a:t>b) </a:t>
            </a:r>
            <a:r>
              <a:rPr lang="en-US" altLang="it-IT" sz="1600" b="1" dirty="0">
                <a:latin typeface="Georgia" panose="02040502050405020303" pitchFamily="18" charset="0"/>
              </a:rPr>
              <a:t>entities</a:t>
            </a:r>
            <a:r>
              <a:rPr lang="en-US" altLang="it-IT" sz="1600" dirty="0">
                <a:latin typeface="Georgia" panose="02040502050405020303" pitchFamily="18" charset="0"/>
              </a:rPr>
              <a:t> having their registered office, central administration or principal place of business </a:t>
            </a:r>
            <a:r>
              <a:rPr lang="en-US" altLang="it-IT" sz="1600" b="1" dirty="0">
                <a:latin typeface="Georgia" panose="02040502050405020303" pitchFamily="18" charset="0"/>
              </a:rPr>
              <a:t>within the Union</a:t>
            </a:r>
            <a:r>
              <a:rPr lang="en-US" altLang="it-IT" sz="1600" dirty="0">
                <a:latin typeface="Georgia" panose="02040502050405020303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dirty="0">
                <a:latin typeface="Georgia" panose="02040502050405020303" pitchFamily="18" charset="0"/>
              </a:rPr>
              <a:t>c) </a:t>
            </a:r>
            <a:r>
              <a:rPr lang="en-US" altLang="it-IT" sz="1600" b="1" dirty="0">
                <a:latin typeface="Georgia" panose="02040502050405020303" pitchFamily="18" charset="0"/>
              </a:rPr>
              <a:t>industry associations </a:t>
            </a:r>
            <a:r>
              <a:rPr lang="en-US" altLang="it-IT" sz="1600" dirty="0">
                <a:latin typeface="Georgia" panose="02040502050405020303" pitchFamily="18" charset="0"/>
              </a:rPr>
              <a:t>of EU companies;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dirty="0">
                <a:latin typeface="Georgia" panose="02040502050405020303" pitchFamily="18" charset="0"/>
              </a:rPr>
              <a:t>d) </a:t>
            </a:r>
            <a:r>
              <a:rPr lang="en-US" altLang="it-IT" sz="1600" b="1" dirty="0">
                <a:latin typeface="Georgia" panose="02040502050405020303" pitchFamily="18" charset="0"/>
              </a:rPr>
              <a:t>associations of EU employers</a:t>
            </a:r>
            <a:r>
              <a:rPr lang="en-US" altLang="it-IT" sz="1600" dirty="0">
                <a:latin typeface="Georgia" panose="02040502050405020303" pitchFamily="18" charset="0"/>
              </a:rPr>
              <a:t>;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dirty="0">
                <a:latin typeface="Georgia" panose="02040502050405020303" pitchFamily="18" charset="0"/>
              </a:rPr>
              <a:t>e) </a:t>
            </a:r>
            <a:r>
              <a:rPr lang="en-US" altLang="it-IT" sz="1600" b="1" dirty="0">
                <a:latin typeface="Georgia" panose="02040502050405020303" pitchFamily="18" charset="0"/>
              </a:rPr>
              <a:t>trade unions </a:t>
            </a:r>
            <a:r>
              <a:rPr lang="en-US" altLang="it-IT" sz="1600" dirty="0">
                <a:latin typeface="Georgia" panose="02040502050405020303" pitchFamily="18" charset="0"/>
              </a:rPr>
              <a:t>or trade union associations formed in accordance with the laws of any EU member State;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dirty="0">
                <a:latin typeface="Georgia" panose="02040502050405020303" pitchFamily="18" charset="0"/>
              </a:rPr>
              <a:t>f) </a:t>
            </a:r>
            <a:r>
              <a:rPr lang="en-US" altLang="it-IT" sz="1600" b="1" dirty="0">
                <a:latin typeface="Georgia" panose="02040502050405020303" pitchFamily="18" charset="0"/>
              </a:rPr>
              <a:t>EU DAGs </a:t>
            </a:r>
            <a:r>
              <a:rPr lang="en-US" altLang="it-IT" sz="1600" dirty="0">
                <a:latin typeface="Georgia" panose="02040502050405020303" pitchFamily="18" charset="0"/>
              </a:rPr>
              <a:t>formed according with EU trade agreements;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dirty="0">
                <a:latin typeface="Georgia" panose="02040502050405020303" pitchFamily="18" charset="0"/>
              </a:rPr>
              <a:t>g) </a:t>
            </a:r>
            <a:r>
              <a:rPr lang="en-US" altLang="it-IT" sz="1600" b="1" dirty="0">
                <a:latin typeface="Georgia" panose="02040502050405020303" pitchFamily="18" charset="0"/>
              </a:rPr>
              <a:t>NGO</a:t>
            </a:r>
            <a:r>
              <a:rPr lang="en-US" altLang="it-IT" sz="1600" dirty="0">
                <a:latin typeface="Georgia" panose="02040502050405020303" pitchFamily="18" charset="0"/>
              </a:rPr>
              <a:t>s established in accordance with the laws of any EU member State;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dirty="0">
                <a:latin typeface="Georgia" panose="02040502050405020303" pitchFamily="18" charset="0"/>
              </a:rPr>
              <a:t>h) </a:t>
            </a:r>
            <a:r>
              <a:rPr lang="en-US" altLang="it-IT" sz="1600" b="1" dirty="0">
                <a:latin typeface="Georgia" panose="02040502050405020303" pitchFamily="18" charset="0"/>
              </a:rPr>
              <a:t>citizens or permanent residents </a:t>
            </a:r>
            <a:r>
              <a:rPr lang="en-US" altLang="it-IT" sz="1600" dirty="0">
                <a:latin typeface="Georgia" panose="02040502050405020303" pitchFamily="18" charset="0"/>
              </a:rPr>
              <a:t>of an </a:t>
            </a:r>
            <a:r>
              <a:rPr lang="en-US" altLang="it-IT" sz="1600" b="1" dirty="0">
                <a:latin typeface="Georgia" panose="02040502050405020303" pitchFamily="18" charset="0"/>
              </a:rPr>
              <a:t>EU</a:t>
            </a:r>
            <a:r>
              <a:rPr lang="en-US" altLang="it-IT" sz="1600" dirty="0">
                <a:latin typeface="Georgia" panose="02040502050405020303" pitchFamily="18" charset="0"/>
              </a:rPr>
              <a:t> member State.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US" altLang="it-IT" sz="1600" b="1" dirty="0">
              <a:latin typeface="Georgia" panose="02040502050405020303" pitchFamily="18" charset="0"/>
            </a:endParaRPr>
          </a:p>
          <a:p>
            <a:pPr marL="0" algn="just"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EU-based stakeholders </a:t>
            </a:r>
            <a:r>
              <a:rPr lang="en-GB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 represent the interests of similar entities</a:t>
            </a:r>
            <a:r>
              <a:rPr lang="en-GB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based in the EU trading partner </a:t>
            </a:r>
            <a:r>
              <a:rPr lang="en-GB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d</a:t>
            </a:r>
            <a:r>
              <a:rPr lang="en-GB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uty to disclose the identity </a:t>
            </a:r>
            <a:r>
              <a:rPr lang="en-GB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such other subjects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US" altLang="it-IT" sz="1400" b="1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>
            <a:extLst>
              <a:ext uri="{FF2B5EF4-FFF2-40B4-BE49-F238E27FC236}">
                <a16:creationId xmlns:a16="http://schemas.microsoft.com/office/drawing/2014/main" id="{8BDF5255-DCFA-118A-317D-DDDB0F2D97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203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sz="2800" b="1" dirty="0">
                <a:latin typeface="Georgia" panose="02040502050405020303" pitchFamily="18" charset="0"/>
              </a:rPr>
              <a:t>Procedure</a:t>
            </a:r>
          </a:p>
        </p:txBody>
      </p:sp>
      <p:sp>
        <p:nvSpPr>
          <p:cNvPr id="14339" name="Segnaposto contenuto 2">
            <a:extLst>
              <a:ext uri="{FF2B5EF4-FFF2-40B4-BE49-F238E27FC236}">
                <a16:creationId xmlns:a16="http://schemas.microsoft.com/office/drawing/2014/main" id="{D398B2F3-9D6F-8D1C-FC93-5B69F30B1E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439863"/>
            <a:ext cx="8002588" cy="4829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algn="just">
              <a:defRPr/>
            </a:pPr>
            <a:endParaRPr lang="en-US" altLang="it-IT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en-GB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algn="just">
              <a:defRPr/>
            </a:pPr>
            <a:r>
              <a:rPr lang="en-US" alt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Optional pre-notification </a:t>
            </a:r>
            <a:r>
              <a:rPr lang="en-US" alt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phase </a:t>
            </a:r>
            <a:r>
              <a:rPr lang="en-US" alt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suggested for </a:t>
            </a:r>
            <a:r>
              <a:rPr lang="en-US" alt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medium and smaller stakeholders</a:t>
            </a:r>
          </a:p>
          <a:p>
            <a:pPr marL="0" algn="just">
              <a:defRPr/>
            </a:pPr>
            <a:endParaRPr lang="en-US" altLang="it-IT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marL="0" algn="just">
              <a:defRPr/>
            </a:pPr>
            <a:r>
              <a:rPr lang="en-US" alt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Complainants should include information</a:t>
            </a:r>
          </a:p>
          <a:p>
            <a:pPr marL="400050" lvl="1"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TSD chapters provision </a:t>
            </a:r>
            <a:r>
              <a:rPr lang="en-US" altLang="it-IT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violated </a:t>
            </a:r>
          </a:p>
          <a:p>
            <a:pPr marL="400050" lvl="1"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Legislation or practice </a:t>
            </a:r>
            <a:r>
              <a:rPr lang="en-US" altLang="it-IT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violating the TSD commitments </a:t>
            </a:r>
          </a:p>
          <a:p>
            <a:pPr marL="400050" lvl="1"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Existing </a:t>
            </a:r>
            <a:r>
              <a:rPr lang="en-US" altLang="it-IT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domestic or international monitoring procedures </a:t>
            </a:r>
          </a:p>
          <a:p>
            <a:pPr marL="400050" lvl="1" algn="just">
              <a:buFont typeface="Wingdings" panose="05000000000000000000" pitchFamily="2" charset="2"/>
              <a:buChar char="Ø"/>
              <a:defRPr/>
            </a:pPr>
            <a:r>
              <a:rPr lang="en-US" altLang="it-IT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Gravity of the violation </a:t>
            </a:r>
            <a:r>
              <a:rPr lang="en-US" altLang="it-IT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 it shall be </a:t>
            </a:r>
            <a:r>
              <a:rPr lang="en-US" altLang="it-IT" sz="1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systematic</a:t>
            </a:r>
            <a:endParaRPr lang="en-US" altLang="it-IT" sz="1600" b="1" u="sng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00050" lvl="1" algn="just">
              <a:buFont typeface="Wingdings" panose="05000000000000000000" pitchFamily="2" charset="2"/>
              <a:buChar char="Ø"/>
              <a:defRPr/>
            </a:pPr>
            <a:endParaRPr lang="en-US" altLang="it-IT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If the complaint is considered complete, the SEP will </a:t>
            </a:r>
            <a:r>
              <a:rPr kumimoji="0" lang="en-US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identify any potential violation and the most appropriate means of address </a:t>
            </a:r>
            <a:r>
              <a:rPr kumimoji="0" lang="en-US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US" alt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finalization of the preliminary assessment and identification of the next steps</a:t>
            </a:r>
            <a:r>
              <a:rPr kumimoji="0" lang="en-US" alt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within 120 working days from </a:t>
            </a:r>
            <a:r>
              <a:rPr lang="en-US" alt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receipt of the complaint</a:t>
            </a:r>
            <a:endParaRPr kumimoji="0" lang="en-US" altLang="it-IT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0" algn="just">
              <a:defRPr/>
            </a:pPr>
            <a:endParaRPr lang="en-GB" altLang="it-IT" sz="1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>
            <a:extLst>
              <a:ext uri="{FF2B5EF4-FFF2-40B4-BE49-F238E27FC236}">
                <a16:creationId xmlns:a16="http://schemas.microsoft.com/office/drawing/2014/main" id="{3E595805-3F83-A953-3415-60ECBF86064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203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sz="2800" b="1" dirty="0">
                <a:latin typeface="Georgia" panose="02040502050405020303" pitchFamily="18" charset="0"/>
              </a:rPr>
              <a:t>Means of </a:t>
            </a:r>
            <a:r>
              <a:rPr lang="it-IT" altLang="it-IT" sz="2800" b="1" dirty="0" err="1">
                <a:latin typeface="Georgia" panose="02040502050405020303" pitchFamily="18" charset="0"/>
              </a:rPr>
              <a:t>address</a:t>
            </a:r>
            <a:endParaRPr lang="it-IT" altLang="it-IT" sz="2800" b="1" dirty="0">
              <a:latin typeface="Georgia" panose="02040502050405020303" pitchFamily="18" charset="0"/>
            </a:endParaRPr>
          </a:p>
        </p:txBody>
      </p:sp>
      <p:sp>
        <p:nvSpPr>
          <p:cNvPr id="14339" name="Segnaposto contenuto 2">
            <a:extLst>
              <a:ext uri="{FF2B5EF4-FFF2-40B4-BE49-F238E27FC236}">
                <a16:creationId xmlns:a16="http://schemas.microsoft.com/office/drawing/2014/main" id="{00346021-5787-E414-EE9E-ABA5C417E7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700808"/>
            <a:ext cx="8002588" cy="4829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FontTx/>
              <a:buNone/>
              <a:defRPr/>
            </a:pP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FontTx/>
              <a:buNone/>
              <a:defRPr/>
            </a:pPr>
            <a:endParaRPr lang="en-US" altLang="it-IT" sz="2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algn="just">
              <a:defRPr/>
            </a:pPr>
            <a:r>
              <a:rPr lang="en-US" alt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If a violation if found, the EU Commission may take </a:t>
            </a:r>
            <a:r>
              <a:rPr lang="en-US" alt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different measures to address the violation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Diplomatic means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international </a:t>
            </a:r>
            <a:r>
              <a:rPr lang="en-US" alt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monitoring</a:t>
            </a:r>
            <a:endParaRPr lang="en-US" altLang="it-IT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formal </a:t>
            </a:r>
            <a:r>
              <a:rPr lang="en-US" alt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bilateral dispute settlement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alt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unilateral measures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en-US" altLang="it-IT" sz="1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algn="just">
              <a:defRPr/>
            </a:pPr>
            <a:r>
              <a:rPr lang="en-US" alt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Flexibility to </a:t>
            </a:r>
            <a:r>
              <a:rPr lang="en-US" alt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focus and prioritize resources on the most relevant cases </a:t>
            </a:r>
            <a:r>
              <a:rPr lang="en-US" alt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which have </a:t>
            </a:r>
            <a:r>
              <a:rPr lang="en-US" alt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more chance of being positively resolved  lack of predictability</a:t>
            </a:r>
            <a:endParaRPr lang="en-GB" altLang="it-IT" sz="1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>
            <a:extLst>
              <a:ext uri="{FF2B5EF4-FFF2-40B4-BE49-F238E27FC236}">
                <a16:creationId xmlns:a16="http://schemas.microsoft.com/office/drawing/2014/main" id="{39AB3A8A-0C3F-83D2-1AA7-9B494CE34D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203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sz="2800" b="1" dirty="0" err="1">
                <a:latin typeface="Georgia" panose="02040502050405020303" pitchFamily="18" charset="0"/>
              </a:rPr>
              <a:t>Underuse</a:t>
            </a:r>
            <a:r>
              <a:rPr lang="it-IT" altLang="it-IT" sz="2800" b="1" dirty="0">
                <a:latin typeface="Georgia" panose="02040502050405020303" pitchFamily="18" charset="0"/>
              </a:rPr>
              <a:t> of the SEP</a:t>
            </a:r>
          </a:p>
        </p:txBody>
      </p:sp>
      <p:sp>
        <p:nvSpPr>
          <p:cNvPr id="14339" name="Segnaposto contenuto 2">
            <a:extLst>
              <a:ext uri="{FF2B5EF4-FFF2-40B4-BE49-F238E27FC236}">
                <a16:creationId xmlns:a16="http://schemas.microsoft.com/office/drawing/2014/main" id="{44C9359B-6FA3-2D2B-BFD9-DC7E20C178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556792"/>
            <a:ext cx="8002588" cy="4829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FontTx/>
              <a:buNone/>
              <a:defRPr/>
            </a:pPr>
            <a:endParaRPr lang="en-US" altLang="it-IT" sz="1600" b="1" dirty="0">
              <a:latin typeface="Georgia" panose="02040502050405020303" pitchFamily="18" charset="0"/>
            </a:endParaRPr>
          </a:p>
          <a:p>
            <a:pPr marL="0" algn="just">
              <a:defRPr/>
            </a:pPr>
            <a:endParaRPr lang="en-US" altLang="it-IT" sz="1600" dirty="0">
              <a:latin typeface="Georgia" panose="02040502050405020303" pitchFamily="18" charset="0"/>
            </a:endParaRPr>
          </a:p>
          <a:p>
            <a:pPr marL="0" algn="just">
              <a:defRPr/>
            </a:pPr>
            <a:r>
              <a:rPr lang="en-US" altLang="it-IT" sz="2000" dirty="0">
                <a:latin typeface="Georgia" panose="02040502050405020303" pitchFamily="18" charset="0"/>
              </a:rPr>
              <a:t>To date more than 40 complainants on trade barriers but </a:t>
            </a:r>
            <a:r>
              <a:rPr lang="en-US" altLang="it-IT" sz="2000" b="1" dirty="0">
                <a:latin typeface="Georgia" panose="02040502050405020303" pitchFamily="18" charset="0"/>
              </a:rPr>
              <a:t>only one on TSD chapters</a:t>
            </a:r>
          </a:p>
          <a:p>
            <a:pPr marL="0" algn="just">
              <a:defRPr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algn="just"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2022 Dutch NGO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CNV </a:t>
            </a:r>
            <a:r>
              <a:rPr lang="en-US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Internationaal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 behalf of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certain trade unions organizations from Colombia and Peru </a:t>
            </a:r>
          </a:p>
          <a:p>
            <a:pPr marL="400050" lvl="1" algn="just">
              <a:buFont typeface="Wingdings" panose="05000000000000000000" pitchFamily="2" charset="2"/>
              <a:buChar char="Ø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Violation by Colombia and Peru of certain provisions of the 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PTA with Colombia, Peru and Ecuador on </a:t>
            </a:r>
            <a:r>
              <a:rPr lang="en-US" sz="1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labour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rights, freedom of association and right to equality and binding ILO fundamental </a:t>
            </a:r>
            <a:r>
              <a:rPr lang="en-US" sz="1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labour</a:t>
            </a:r>
            <a:r>
              <a:rPr lang="en-US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standards</a:t>
            </a:r>
          </a:p>
          <a:p>
            <a:pPr marL="114300" lvl="1" indent="0" algn="just">
              <a:buNone/>
              <a:defRPr/>
            </a:pP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1" indent="-342900" algn="just">
              <a:buChar char="•"/>
              <a:defRPr/>
            </a:pPr>
            <a:r>
              <a:rPr lang="en-US" sz="2000" b="1" dirty="0">
                <a:latin typeface="Georgia" panose="02040502050405020303" pitchFamily="18" charset="0"/>
                <a:ea typeface="+mn-ea"/>
                <a:cs typeface="+mn-cs"/>
              </a:rPr>
              <a:t>Petition </a:t>
            </a:r>
            <a:r>
              <a:rPr lang="en-US" sz="2000" dirty="0">
                <a:latin typeface="Georgia" panose="02040502050405020303" pitchFamily="18" charset="0"/>
                <a:ea typeface="+mn-ea"/>
                <a:cs typeface="+mn-cs"/>
              </a:rPr>
              <a:t>includes a roadmap based on </a:t>
            </a:r>
            <a:r>
              <a:rPr lang="en-US" sz="2000" b="1" dirty="0">
                <a:latin typeface="Georgia" panose="02040502050405020303" pitchFamily="18" charset="0"/>
                <a:ea typeface="+mn-ea"/>
                <a:cs typeface="+mn-cs"/>
              </a:rPr>
              <a:t>restitution and non-repetition measures </a:t>
            </a:r>
            <a:r>
              <a:rPr lang="en-US" sz="2000" dirty="0">
                <a:latin typeface="Georgia" panose="02040502050405020303" pitchFamily="18" charset="0"/>
                <a:ea typeface="+mn-ea"/>
                <a:cs typeface="+mn-cs"/>
              </a:rPr>
              <a:t>with clear </a:t>
            </a:r>
            <a:r>
              <a:rPr lang="en-US" sz="2000" b="1" dirty="0">
                <a:latin typeface="Georgia" panose="02040502050405020303" pitchFamily="18" charset="0"/>
                <a:ea typeface="+mn-ea"/>
                <a:cs typeface="+mn-cs"/>
              </a:rPr>
              <a:t>targets and timelines </a:t>
            </a:r>
            <a:r>
              <a:rPr lang="en-US" sz="2000" b="1" dirty="0">
                <a:latin typeface="Georgia" panose="02040502050405020303" pitchFamily="18" charset="0"/>
                <a:ea typeface="+mn-ea"/>
                <a:cs typeface="+mn-cs"/>
                <a:sym typeface="Wingdings" panose="05000000000000000000" pitchFamily="2" charset="2"/>
              </a:rPr>
              <a:t> good practice for future submissions?</a:t>
            </a:r>
            <a:endParaRPr lang="en-US" sz="2000" b="1" dirty="0">
              <a:latin typeface="Georgia" panose="02040502050405020303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>
            <a:extLst>
              <a:ext uri="{FF2B5EF4-FFF2-40B4-BE49-F238E27FC236}">
                <a16:creationId xmlns:a16="http://schemas.microsoft.com/office/drawing/2014/main" id="{9A44B0A7-3282-E107-6910-AE7D8960C6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203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sz="2800" b="1" dirty="0" err="1">
                <a:latin typeface="Georgia" panose="02040502050405020303" pitchFamily="18" charset="0"/>
              </a:rPr>
              <a:t>Potentialities</a:t>
            </a:r>
            <a:endParaRPr lang="it-IT" altLang="it-IT" sz="2800" b="1" dirty="0">
              <a:latin typeface="Georgia" panose="02040502050405020303" pitchFamily="18" charset="0"/>
            </a:endParaRPr>
          </a:p>
        </p:txBody>
      </p:sp>
      <p:sp>
        <p:nvSpPr>
          <p:cNvPr id="14339" name="Segnaposto contenuto 2">
            <a:extLst>
              <a:ext uri="{FF2B5EF4-FFF2-40B4-BE49-F238E27FC236}">
                <a16:creationId xmlns:a16="http://schemas.microsoft.com/office/drawing/2014/main" id="{574BBAFF-BCDD-ACF0-6E24-34687088D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557338"/>
            <a:ext cx="8002588" cy="4829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FontTx/>
              <a:buNone/>
              <a:defRPr/>
            </a:pPr>
            <a:endParaRPr lang="en-US" altLang="it-IT" sz="1600" b="1" dirty="0">
              <a:latin typeface="Georgia" panose="02040502050405020303" pitchFamily="18" charset="0"/>
            </a:endParaRPr>
          </a:p>
          <a:p>
            <a:pPr marL="0" algn="just">
              <a:defRPr/>
            </a:pPr>
            <a:endParaRPr lang="en-US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Tx/>
              <a:buNone/>
              <a:defRPr/>
            </a:pPr>
            <a:endParaRPr lang="it-IT" sz="1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marL="0" algn="just">
              <a:defRPr/>
            </a:pP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A </a:t>
            </a:r>
            <a:r>
              <a:rPr lang="it-IT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recent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instrument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which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still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requires</a:t>
            </a:r>
            <a:r>
              <a:rPr 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to be </a:t>
            </a:r>
            <a:r>
              <a:rPr lang="it-IT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fully</a:t>
            </a:r>
            <a:r>
              <a:rPr 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implemented</a:t>
            </a:r>
            <a:r>
              <a:rPr 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but</a:t>
            </a:r>
            <a:r>
              <a:rPr 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with </a:t>
            </a:r>
            <a:r>
              <a:rPr lang="it-IT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potentialities</a:t>
            </a:r>
            <a:endParaRPr lang="en-US" sz="2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possibility for civil society and stakeholders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 lodge complaints on violations of TSD chapters on an equal footing with trade barriers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pre-notification contacts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may promote the participation of smaller stakeholders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timeline in the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pre-assessment phase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possibility for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DAGs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to submit complaints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chance for EU-based stakeholders to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represent interests of non-EU entities</a:t>
            </a:r>
          </a:p>
          <a:p>
            <a:pPr marL="0" indent="0" algn="just">
              <a:buFontTx/>
              <a:buNone/>
              <a:defRPr/>
            </a:pP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>
            <a:extLst>
              <a:ext uri="{FF2B5EF4-FFF2-40B4-BE49-F238E27FC236}">
                <a16:creationId xmlns:a16="http://schemas.microsoft.com/office/drawing/2014/main" id="{9A44B0A7-3282-E107-6910-AE7D8960C6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203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sz="2800" b="1" dirty="0" err="1">
                <a:latin typeface="Georgia" panose="02040502050405020303" pitchFamily="18" charset="0"/>
              </a:rPr>
              <a:t>Criticalities</a:t>
            </a:r>
            <a:endParaRPr lang="it-IT" altLang="it-IT" sz="2800" b="1" dirty="0">
              <a:latin typeface="Georgia" panose="02040502050405020303" pitchFamily="18" charset="0"/>
            </a:endParaRPr>
          </a:p>
        </p:txBody>
      </p:sp>
      <p:sp>
        <p:nvSpPr>
          <p:cNvPr id="14339" name="Segnaposto contenuto 2">
            <a:extLst>
              <a:ext uri="{FF2B5EF4-FFF2-40B4-BE49-F238E27FC236}">
                <a16:creationId xmlns:a16="http://schemas.microsoft.com/office/drawing/2014/main" id="{574BBAFF-BCDD-ACF0-6E24-34687088D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557338"/>
            <a:ext cx="8002588" cy="4829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FontTx/>
              <a:buNone/>
              <a:defRPr/>
            </a:pPr>
            <a:endParaRPr lang="en-US" altLang="it-IT" sz="1600" b="1" dirty="0">
              <a:latin typeface="Georgia" panose="02040502050405020303" pitchFamily="18" charset="0"/>
            </a:endParaRPr>
          </a:p>
          <a:p>
            <a:pPr marL="0" algn="just">
              <a:defRPr/>
            </a:pPr>
            <a:endParaRPr lang="en-US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Tx/>
              <a:buNone/>
              <a:defRPr/>
            </a:pPr>
            <a:endParaRPr lang="it-IT" sz="1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marL="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Future </a:t>
            </a:r>
            <a:r>
              <a:rPr lang="it-IT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implementation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of the SEP </a:t>
            </a:r>
            <a:r>
              <a:rPr lang="it-IT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should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be </a:t>
            </a:r>
            <a:r>
              <a:rPr lang="it-IT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based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on </a:t>
            </a:r>
            <a:r>
              <a:rPr lang="it-IT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transparency</a:t>
            </a:r>
            <a:r>
              <a:rPr 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and </a:t>
            </a:r>
            <a:r>
              <a:rPr lang="it-IT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predictability</a:t>
            </a:r>
            <a:r>
              <a:rPr lang="it-IT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to solve </a:t>
            </a:r>
            <a:r>
              <a:rPr lang="it-IT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several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it-IT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criticalities</a:t>
            </a:r>
            <a:endParaRPr kumimoji="0" lang="it-IT" sz="20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n</a:t>
            </a:r>
            <a:r>
              <a:rPr kumimoji="0" lang="it-IT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ecessity</a:t>
            </a:r>
            <a:r>
              <a:rPr kumimoji="0" lang="it-IT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 of a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time-line </a:t>
            </a:r>
            <a:r>
              <a:rPr kumimoji="0" lang="it-IT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also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 for the </a:t>
            </a:r>
            <a:r>
              <a:rPr kumimoji="0" lang="it-IT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assessment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 </a:t>
            </a:r>
            <a:r>
              <a:rPr kumimoji="0" lang="it-IT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phase</a:t>
            </a:r>
            <a:endParaRPr kumimoji="0" lang="it-IT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  <a:sym typeface="Wingdings" panose="05000000000000000000" pitchFamily="2" charset="2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it-IT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necessity</a:t>
            </a: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to </a:t>
            </a:r>
            <a:r>
              <a:rPr lang="it-IT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allow</a:t>
            </a: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stakeholders to 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re-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submit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non-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accepted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complaints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accompained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by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substantial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motivation</a:t>
            </a:r>
            <a:endParaRPr kumimoji="0" lang="it-IT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  <a:sym typeface="Wingdings" panose="05000000000000000000" pitchFamily="2" charset="2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n</a:t>
            </a:r>
            <a:r>
              <a:rPr kumimoji="0" lang="it-IT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ecessit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y to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inform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stakeholders on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measures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taken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and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why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,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even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in case a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complaint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is</a:t>
            </a:r>
            <a:r>
              <a:rPr lang="it-IT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it-IT" sz="1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accepted</a:t>
            </a:r>
            <a:endParaRPr lang="it-IT" sz="1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n</a:t>
            </a:r>
            <a:r>
              <a:rPr kumimoji="0" lang="it-IT" sz="18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ecessity</a:t>
            </a:r>
            <a:r>
              <a:rPr kumimoji="0" lang="it-IT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 to </a:t>
            </a:r>
            <a:r>
              <a:rPr kumimoji="0" lang="it-IT" sz="180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publish</a:t>
            </a:r>
            <a:r>
              <a:rPr kumimoji="0" lang="it-IT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 </a:t>
            </a:r>
            <a:r>
              <a:rPr kumimoji="0" lang="it-IT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Wingdings" panose="05000000000000000000" pitchFamily="2" charset="2"/>
              </a:rPr>
              <a:t>public reports</a:t>
            </a:r>
            <a:endParaRPr kumimoji="0" lang="it-IT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+mn-cs"/>
              <a:sym typeface="Wingdings" panose="05000000000000000000" pitchFamily="2" charset="2"/>
            </a:endParaRPr>
          </a:p>
          <a:p>
            <a:pPr marL="0" indent="0" algn="just">
              <a:buFontTx/>
              <a:buNone/>
              <a:defRPr/>
            </a:pPr>
            <a:endParaRPr lang="en-US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FontTx/>
              <a:buNone/>
              <a:defRPr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Good practice suggested by third countries instruments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e.g. C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anadian</a:t>
            </a: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public communication process</a:t>
            </a:r>
            <a:endParaRPr lang="en-US" sz="1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353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olo 1">
            <a:extLst>
              <a:ext uri="{FF2B5EF4-FFF2-40B4-BE49-F238E27FC236}">
                <a16:creationId xmlns:a16="http://schemas.microsoft.com/office/drawing/2014/main" id="{9A44B0A7-3282-E107-6910-AE7D8960C6A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14313"/>
            <a:ext cx="8229600" cy="1203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altLang="it-IT" sz="2800" b="1" dirty="0" err="1">
                <a:latin typeface="Georgia" panose="02040502050405020303" pitchFamily="18" charset="0"/>
              </a:rPr>
              <a:t>Concluding</a:t>
            </a:r>
            <a:r>
              <a:rPr lang="it-IT" altLang="it-IT" sz="2800" b="1" dirty="0">
                <a:latin typeface="Georgia" panose="02040502050405020303" pitchFamily="18" charset="0"/>
              </a:rPr>
              <a:t> </a:t>
            </a:r>
            <a:r>
              <a:rPr lang="it-IT" altLang="it-IT" sz="2800" b="1" dirty="0" err="1">
                <a:latin typeface="Georgia" panose="02040502050405020303" pitchFamily="18" charset="0"/>
              </a:rPr>
              <a:t>remarks</a:t>
            </a:r>
            <a:endParaRPr lang="it-IT" altLang="it-IT" sz="2800" b="1" dirty="0">
              <a:latin typeface="Georgia" panose="02040502050405020303" pitchFamily="18" charset="0"/>
            </a:endParaRPr>
          </a:p>
        </p:txBody>
      </p:sp>
      <p:sp>
        <p:nvSpPr>
          <p:cNvPr id="14339" name="Segnaposto contenuto 2">
            <a:extLst>
              <a:ext uri="{FF2B5EF4-FFF2-40B4-BE49-F238E27FC236}">
                <a16:creationId xmlns:a16="http://schemas.microsoft.com/office/drawing/2014/main" id="{574BBAFF-BCDD-ACF0-6E24-34687088D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196752"/>
            <a:ext cx="8002588" cy="48291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FontTx/>
              <a:buNone/>
              <a:defRPr/>
            </a:pPr>
            <a:endParaRPr lang="en-US" altLang="it-IT" sz="1600" b="1" dirty="0">
              <a:latin typeface="Georgia" panose="02040502050405020303" pitchFamily="18" charset="0"/>
            </a:endParaRPr>
          </a:p>
          <a:p>
            <a:pPr marL="0" algn="just">
              <a:defRPr/>
            </a:pPr>
            <a:endParaRPr lang="en-US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Tx/>
              <a:buNone/>
              <a:defRPr/>
            </a:pPr>
            <a:endParaRPr lang="it-IT" sz="1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sym typeface="Wingdings" panose="05000000000000000000" pitchFamily="2" charset="2"/>
            </a:endParaRPr>
          </a:p>
          <a:p>
            <a:pPr marL="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Single Entry Point requires still a progressive refinement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based on transparency and predictability</a:t>
            </a:r>
          </a:p>
          <a:p>
            <a:pPr marL="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The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implementation of the SEP and the improvement and TSD chapters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are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conceptually inseparable</a:t>
            </a:r>
          </a:p>
          <a:p>
            <a:pPr marL="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Great progresses achieved by TSD chapters but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need to increase ambition to make TSD commitments clear, concrete and </a:t>
            </a:r>
            <a:r>
              <a:rPr lang="en-US" sz="20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actionable also by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civil society</a:t>
            </a:r>
          </a:p>
          <a:p>
            <a:pPr marL="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Importance to 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consider societal context of the EU trading partners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eg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EU-New Zealand PTA with </a:t>
            </a:r>
            <a:r>
              <a:rPr lang="en-US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Maori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 people</a:t>
            </a:r>
          </a:p>
        </p:txBody>
      </p:sp>
    </p:spTree>
    <p:extLst>
      <p:ext uri="{BB962C8B-B14F-4D97-AF65-F5344CB8AC3E}">
        <p14:creationId xmlns:p14="http://schemas.microsoft.com/office/powerpoint/2010/main" val="3894296010"/>
      </p:ext>
    </p:extLst>
  </p:cSld>
  <p:clrMapOvr>
    <a:masterClrMapping/>
  </p:clrMapOvr>
</p:sld>
</file>

<file path=ppt/theme/theme1.xml><?xml version="1.0" encoding="utf-8"?>
<a:theme xmlns:a="http://schemas.openxmlformats.org/drawingml/2006/main" name="1_Struttura predefinita">
  <a:themeElements>
    <a:clrScheme name="1_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Personalizza struttura">
  <a:themeElements>
    <a:clrScheme name="2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PERTI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4000" b="1" dirty="0" smtClean="0">
            <a:solidFill>
              <a:schemeClr val="bg1"/>
            </a:solidFill>
            <a:latin typeface="Century Gothic" panose="020B050202020202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4_Personalizza struttura">
  <a:themeElements>
    <a:clrScheme name="2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Personalizza struttura">
  <a:themeElements>
    <a:clrScheme name="2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Personalizza struttura">
  <a:themeElements>
    <a:clrScheme name="2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Personalizza struttura">
  <a:themeElements>
    <a:clrScheme name="2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Personalizza struttura">
  <a:themeElements>
    <a:clrScheme name="2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Personalizza struttura">
  <a:themeElements>
    <a:clrScheme name="2_Personalizza struttur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Personalizza struttur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Personalizza struttu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Personalizza struttur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Personalizza struttur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Modulistica e Modelli" ma:contentTypeID="0x0101004F48A16EE6CB4320AF330DE4EBE8DB750055D17F50304844768B8C48A11458544900EEA682410AFD4C1993C23356160222EA00FD410E8749EC3C4AB46035E8CA496042" ma:contentTypeVersion="0" ma:contentTypeDescription="" ma:contentTypeScope="" ma:versionID="2cdaa35d0b91a02c5f16320441255b7d">
  <xsd:schema xmlns:xsd="http://www.w3.org/2001/XMLSchema" xmlns:p="http://schemas.microsoft.com/office/2006/metadata/properties" xmlns:ns1="http://schemas.microsoft.com/sharepoint/v3" xmlns:ns2="F202CBDA-A419-4E12-AC91-59D55BF36F2F" targetNamespace="http://schemas.microsoft.com/office/2006/metadata/properties" ma:root="true" ma:fieldsID="c7632d862f33f5b5112e981669171837" ns1:_="" ns2:_="">
    <xsd:import namespace="http://schemas.microsoft.com/sharepoint/v3"/>
    <xsd:import namespace="F202CBDA-A419-4E12-AC91-59D55BF36F2F"/>
    <xsd:element name="properties">
      <xsd:complexType>
        <xsd:sequence>
          <xsd:element name="documentManagement">
            <xsd:complexType>
              <xsd:all>
                <xsd:element ref="ns1:Author" minOccurs="0"/>
                <xsd:element ref="ns1:Editor" minOccurs="0"/>
                <xsd:element ref="ns2:AutoreDoc"/>
                <xsd:element ref="ns2:AbstractO"/>
                <xsd:element ref="ns2:StatoDoc"/>
                <xsd:element ref="ns2:AnnoRedazione"/>
                <xsd:element ref="ns2:ResponsabileF" minOccurs="0"/>
                <xsd:element ref="ns2:PagineDiAssegnazion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Author" ma:index="9" nillable="true" ma:displayName="Creato da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10" nillable="true" ma:displayName="Modificato da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F202CBDA-A419-4E12-AC91-59D55BF36F2F" elementFormDefault="qualified">
    <xsd:import namespace="http://schemas.microsoft.com/office/2006/documentManagement/types"/>
    <xsd:element name="AutoreDoc" ma:index="11" ma:displayName="Autore" ma:description="Inserire il nome dell'autore nella forma 'Cognome Nome'. Nel caso di più autori, separare ognuno con il ';'. Se gli autori sono più di tre, scrivere i primi tre e poi 'et al.'. Se il documento è stato genericamente redatto da una struttura (area, settore, ufficio...), inserire il nome della struttura. Per leggi, statuti e normativa in genere inserire 'Italia', 'Roma', 'UE'... Se non si conosce il nome dell'autore, inserire la fonte." ma:internalName="AutoreDoc">
      <xsd:simpleType>
        <xsd:restriction base="dms:Text">
          <xsd:maxLength value="255"/>
        </xsd:restriction>
      </xsd:simpleType>
    </xsd:element>
    <xsd:element name="AbstractO" ma:index="12" ma:displayName="Abstract" ma:description="N.B. Si consiglia di non scrivere più di 5 righe." ma:internalName="AbstractO">
      <xsd:simpleType>
        <xsd:restriction base="dms:Note"/>
      </xsd:simpleType>
    </xsd:element>
    <xsd:element name="StatoDoc" ma:index="13" ma:displayName="Stato" ma:format="Dropdown" ma:hidden="true" ma:internalName="StatoDoc">
      <xsd:simpleType>
        <xsd:restriction base="dms:Choice">
          <xsd:enumeration value="Bozza"/>
          <xsd:enumeration value="Definitivo"/>
        </xsd:restriction>
      </xsd:simpleType>
    </xsd:element>
    <xsd:element name="AnnoRedazione" ma:index="14" ma:displayName="Anno di redazione" ma:hidden="true" ma:internalName="AnnoRedazione">
      <xsd:simpleType>
        <xsd:union memberTypes="dms:Text">
          <xsd:simpleType>
            <xsd:restriction base="dms:Choice">
              <xsd:enumeration value="2015"/>
              <xsd:enumeration value="2014"/>
              <xsd:enumeration value="2013"/>
              <xsd:enumeration value="2012"/>
              <xsd:enumeration value="2011"/>
              <xsd:enumeration value="2010"/>
              <xsd:enumeration value="2009"/>
              <xsd:enumeration value="2008"/>
              <xsd:enumeration value="2007"/>
              <xsd:enumeration value="2006"/>
              <xsd:enumeration value="2005"/>
              <xsd:enumeration value="2004"/>
              <xsd:enumeration value="2003"/>
              <xsd:enumeration value="2002"/>
              <xsd:enumeration value="2001"/>
              <xsd:enumeration value="2000"/>
            </xsd:restriction>
          </xsd:simpleType>
        </xsd:union>
      </xsd:simpleType>
    </xsd:element>
    <xsd:element name="ResponsabileF" ma:index="15" nillable="true" ma:displayName="Referente" ma:description="Inserire la persona che si occuperà di monitorare il documento e/o di fornire supporto agli utenti che necessiteranno di informazioni sul documento." ma:internalName="ResponsabileF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agineDiAssegnazione" ma:index="16" nillable="true" ma:displayName="Pagine di assegnazione" ma:internalName="PagineDiAssegnazion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 ma:readOnly="true"/>
        <xsd:element ref="dc:title" maxOccurs="1" ma:index="7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toreDoc xmlns="F202CBDA-A419-4E12-AC91-59D55BF36F2F">DiCCI</AutoreDoc>
    <AbstractO xmlns="F202CBDA-A419-4E12-AC91-59D55BF36F2F">Layout Bologna</AbstractO>
    <ResponsabileF xmlns="F202CBDA-A419-4E12-AC91-59D55BF36F2F">
      <UserInfo>
        <DisplayName/>
        <AccountId xsi:nil="true"/>
        <AccountType/>
      </UserInfo>
    </ResponsabileF>
    <StatoDoc xmlns="F202CBDA-A419-4E12-AC91-59D55BF36F2F"/>
    <PagineDiAssegnazione xmlns="F202CBDA-A419-4E12-AC91-59D55BF36F2F">;#{FF576791-2423-4DBA-9C37-0A9291EE1E0E};#</PagineDiAssegnazione>
    <AnnoRedazione xmlns="F202CBDA-A419-4E12-AC91-59D55BF36F2F"/>
  </documentManagement>
</p:properties>
</file>

<file path=customXml/itemProps1.xml><?xml version="1.0" encoding="utf-8"?>
<ds:datastoreItem xmlns:ds="http://schemas.openxmlformats.org/officeDocument/2006/customXml" ds:itemID="{55B7C77D-4F10-42E5-8BB9-BD5F3DD83D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D45BBA-6CE0-45E6-B662-D3846BEAC0FB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B6739397-F557-4979-9F3A-655073F68EAE}">
  <ds:schemaRefs>
    <ds:schemaRef ds:uri="F202CBDA-A419-4E12-AC91-59D55BF36F2F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ternal/2005/internalDocumentation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00B12126-B2D3-4F89-9F52-0B9CF780979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F202CBDA-A419-4E12-AC91-59D55BF36F2F"/>
    <ds:schemaRef ds:uri="http://schemas.microsoft.com/sharepoint/v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17863</TotalTime>
  <Words>688</Words>
  <Application>Microsoft Office PowerPoint</Application>
  <PresentationFormat>Presentazione su schermo (4:3)</PresentationFormat>
  <Paragraphs>100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9</vt:i4>
      </vt:variant>
      <vt:variant>
        <vt:lpstr>Titoli diapositive</vt:lpstr>
      </vt:variant>
      <vt:variant>
        <vt:i4>10</vt:i4>
      </vt:variant>
    </vt:vector>
  </HeadingPairs>
  <TitlesOfParts>
    <vt:vector size="26" baseType="lpstr">
      <vt:lpstr>Arial</vt:lpstr>
      <vt:lpstr>Book Antiqua</vt:lpstr>
      <vt:lpstr>Calibri</vt:lpstr>
      <vt:lpstr>Century Gothic</vt:lpstr>
      <vt:lpstr>Georgia</vt:lpstr>
      <vt:lpstr>Times New Roman</vt:lpstr>
      <vt:lpstr>Wingdings</vt:lpstr>
      <vt:lpstr>1_Struttura predefinita</vt:lpstr>
      <vt:lpstr>2_Personalizza struttura</vt:lpstr>
      <vt:lpstr>COPERTINA</vt:lpstr>
      <vt:lpstr>4_Personalizza struttura</vt:lpstr>
      <vt:lpstr>3_Personalizza struttura</vt:lpstr>
      <vt:lpstr>5_Personalizza struttura</vt:lpstr>
      <vt:lpstr>6_Personalizza struttura</vt:lpstr>
      <vt:lpstr>7_Personalizza struttura</vt:lpstr>
      <vt:lpstr>8_Personalizza struttura</vt:lpstr>
      <vt:lpstr>Presentazione standard di PowerPoint</vt:lpstr>
      <vt:lpstr>The Single Entry Point (SEP)</vt:lpstr>
      <vt:lpstr>Complainants</vt:lpstr>
      <vt:lpstr>Procedure</vt:lpstr>
      <vt:lpstr>Means of address</vt:lpstr>
      <vt:lpstr>Underuse of the SEP</vt:lpstr>
      <vt:lpstr>Potentialities</vt:lpstr>
      <vt:lpstr>Criticalities</vt:lpstr>
      <vt:lpstr>Concluding remarks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Bologna</dc:title>
  <dc:creator>elisa</dc:creator>
  <cp:lastModifiedBy>Andrea Mensi</cp:lastModifiedBy>
  <cp:revision>932</cp:revision>
  <cp:lastPrinted>2009-04-22T19:24:48Z</cp:lastPrinted>
  <dcterms:created xsi:type="dcterms:W3CDTF">2009-04-22T19:24:48Z</dcterms:created>
  <dcterms:modified xsi:type="dcterms:W3CDTF">2023-11-10T13:10:55Z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EventoCorrelato">
    <vt:lpwstr/>
  </property>
  <property fmtid="{D5CDD505-2E9C-101B-9397-08002B2CF9AE}" pid="4" name="ContentType">
    <vt:lpwstr>Modulistica e Modelli</vt:lpwstr>
  </property>
  <property fmtid="{D5CDD505-2E9C-101B-9397-08002B2CF9AE}" pid="5" name="ContentTypeId">
    <vt:lpwstr>0x0101004F48A16EE6CB4320AF330DE4EBE8DB750055D17F50304844768B8C48A11458544900EEA682410AFD4C1993C23356160222EA00FD410E8749EC3C4AB46035E8CA496042</vt:lpwstr>
  </property>
  <property fmtid="{D5CDD505-2E9C-101B-9397-08002B2CF9AE}" pid="6" name="AutoreDoc">
    <vt:lpwstr>DiCCI</vt:lpwstr>
  </property>
  <property fmtid="{D5CDD505-2E9C-101B-9397-08002B2CF9AE}" pid="7" name="AbstractO">
    <vt:lpwstr>Layout Bologna</vt:lpwstr>
  </property>
  <property fmtid="{D5CDD505-2E9C-101B-9397-08002B2CF9AE}" pid="8" name="ResponsabileF">
    <vt:lpwstr/>
  </property>
  <property fmtid="{D5CDD505-2E9C-101B-9397-08002B2CF9AE}" pid="9" name="StatoDoc">
    <vt:lpwstr/>
  </property>
  <property fmtid="{D5CDD505-2E9C-101B-9397-08002B2CF9AE}" pid="10" name="PagineDiAssegnazione">
    <vt:lpwstr>;#{FF576791-2423-4DBA-9C37-0A9291EE1E0E};#</vt:lpwstr>
  </property>
  <property fmtid="{D5CDD505-2E9C-101B-9397-08002B2CF9AE}" pid="11" name="AnnoRedazione">
    <vt:lpwstr/>
  </property>
</Properties>
</file>